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B8FF129B-61C9-43D1-B0B0-66DBA1B34765}" type="datetimeFigureOut">
              <a:rPr lang="en-US" smtClean="0"/>
              <a:t>11/20/2017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D16943-4CC1-47C7-960F-F2812F4BDCE0}"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8FF129B-61C9-43D1-B0B0-66DBA1B34765}" type="datetimeFigureOut">
              <a:rPr lang="en-US" smtClean="0"/>
              <a:t>11/20/2017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D16943-4CC1-47C7-960F-F2812F4BDCE0}"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8FF129B-61C9-43D1-B0B0-66DBA1B34765}" type="datetimeFigureOut">
              <a:rPr lang="en-US" smtClean="0"/>
              <a:t>11/20/2017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D16943-4CC1-47C7-960F-F2812F4BDCE0}"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B8FF129B-61C9-43D1-B0B0-66DBA1B34765}" type="datetimeFigureOut">
              <a:rPr lang="en-US" smtClean="0"/>
              <a:t>11/20/2017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D16943-4CC1-47C7-960F-F2812F4BDCE0}" type="slidenum">
              <a:rPr lang="en-US" smtClean="0"/>
              <a:t>‹#›</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tmplLst>
          <p:tmpl lvl="1">
            <p:tnLst>
              <p:par>
                <p:cTn presetID="3" presetClass="entr" presetSubtype="10"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blinds(horizontal)">
                      <p:cBhvr>
                        <p:cTn dur="500"/>
                        <p:tgtEl>
                          <p:spTgt spid="3"/>
                        </p:tgtEl>
                      </p:cBhvr>
                    </p:animEffect>
                  </p:childTnLst>
                </p:cTn>
              </p:par>
            </p:tnLst>
          </p:tmpl>
          <p:tmpl lvl="2">
            <p:tnLst>
              <p:par>
                <p:cTn presetID="3" presetClass="entr" presetSubtype="10"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blinds(horizontal)">
                      <p:cBhvr>
                        <p:cTn dur="500"/>
                        <p:tgtEl>
                          <p:spTgt spid="3"/>
                        </p:tgtEl>
                      </p:cBhvr>
                    </p:animEffect>
                  </p:childTnLst>
                </p:cTn>
              </p:par>
            </p:tnLst>
          </p:tmpl>
          <p:tmpl lvl="3">
            <p:tnLst>
              <p:par>
                <p:cTn presetID="3" presetClass="entr" presetSubtype="10"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blinds(horizontal)">
                      <p:cBhvr>
                        <p:cTn dur="500"/>
                        <p:tgtEl>
                          <p:spTgt spid="3"/>
                        </p:tgtEl>
                      </p:cBhvr>
                    </p:animEffect>
                  </p:childTnLst>
                </p:cTn>
              </p:par>
            </p:tnLst>
          </p:tmpl>
          <p:tmpl lvl="4">
            <p:tnLst>
              <p:par>
                <p:cTn presetID="3" presetClass="entr" presetSubtype="10"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blinds(horizontal)">
                      <p:cBhvr>
                        <p:cTn dur="500"/>
                        <p:tgtEl>
                          <p:spTgt spid="3"/>
                        </p:tgtEl>
                      </p:cBhvr>
                    </p:animEffect>
                  </p:childTnLst>
                </p:cTn>
              </p:par>
            </p:tnLst>
          </p:tmpl>
          <p:tmpl lvl="5">
            <p:tnLst>
              <p:par>
                <p:cTn presetID="3" presetClass="entr" presetSubtype="10"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blinds(horizontal)">
                      <p:cBhvr>
                        <p:cTn dur="500"/>
                        <p:tgtEl>
                          <p:spTgt spid="3"/>
                        </p:tgtEl>
                      </p:cBhvr>
                    </p:animEffect>
                  </p:childTnLst>
                </p:cTn>
              </p:par>
            </p:tnLst>
          </p:tmpl>
        </p:tmplLst>
      </p:bldP>
    </p:bld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8FF129B-61C9-43D1-B0B0-66DBA1B34765}" type="datetimeFigureOut">
              <a:rPr lang="en-US" smtClean="0"/>
              <a:t>11/20/2017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D16943-4CC1-47C7-960F-F2812F4BDCE0}"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8FF129B-61C9-43D1-B0B0-66DBA1B34765}" type="datetimeFigureOut">
              <a:rPr lang="en-US" smtClean="0"/>
              <a:t>11/20/2017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6D16943-4CC1-47C7-960F-F2812F4BDCE0}"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8FF129B-61C9-43D1-B0B0-66DBA1B34765}" type="datetimeFigureOut">
              <a:rPr lang="en-US" smtClean="0"/>
              <a:t>11/20/2017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6D16943-4CC1-47C7-960F-F2812F4BDCE0}"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8FF129B-61C9-43D1-B0B0-66DBA1B34765}" type="datetimeFigureOut">
              <a:rPr lang="en-US" smtClean="0"/>
              <a:t>11/20/2017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6D16943-4CC1-47C7-960F-F2812F4BDCE0}"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8FF129B-61C9-43D1-B0B0-66DBA1B34765}" type="datetimeFigureOut">
              <a:rPr lang="en-US" smtClean="0"/>
              <a:t>11/20/2017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6D16943-4CC1-47C7-960F-F2812F4BDCE0}"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8FF129B-61C9-43D1-B0B0-66DBA1B34765}" type="datetimeFigureOut">
              <a:rPr lang="en-US" smtClean="0"/>
              <a:t>11/20/2017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6D16943-4CC1-47C7-960F-F2812F4BDCE0}"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8FF129B-61C9-43D1-B0B0-66DBA1B34765}" type="datetimeFigureOut">
              <a:rPr lang="en-US" smtClean="0"/>
              <a:t>11/20/2017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6D16943-4CC1-47C7-960F-F2812F4BDCE0}"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55000"/>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8FF129B-61C9-43D1-B0B0-66DBA1B34765}" type="datetimeFigureOut">
              <a:rPr lang="en-US" smtClean="0"/>
              <a:t>11/20/2017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6D16943-4CC1-47C7-960F-F2812F4BDCE0}"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714488"/>
            <a:ext cx="9144000" cy="1470025"/>
          </a:xfrm>
        </p:spPr>
        <p:txBody>
          <a:bodyPr>
            <a:noAutofit/>
          </a:bodyPr>
          <a:lstStyle/>
          <a:p>
            <a:r>
              <a:rPr lang="en-IN" sz="6000" b="1" u="sng" dirty="0">
                <a:latin typeface="Agency FB" pitchFamily="34" charset="0"/>
              </a:rPr>
              <a:t>SOICOLOGY AND COMMON SENSE</a:t>
            </a:r>
            <a:endParaRPr lang="en-US" sz="6000" b="1" u="sng" dirty="0">
              <a:latin typeface="Agency FB" pitchFamily="34" charset="0"/>
            </a:endParaRPr>
          </a:p>
        </p:txBody>
      </p:sp>
      <p:sp>
        <p:nvSpPr>
          <p:cNvPr id="3" name="Subtitle 2"/>
          <p:cNvSpPr>
            <a:spLocks noGrp="1"/>
          </p:cNvSpPr>
          <p:nvPr>
            <p:ph type="subTitle" idx="1"/>
          </p:nvPr>
        </p:nvSpPr>
        <p:spPr>
          <a:xfrm>
            <a:off x="1285852" y="3214686"/>
            <a:ext cx="6400800" cy="2214578"/>
          </a:xfrm>
        </p:spPr>
        <p:txBody>
          <a:bodyPr>
            <a:noAutofit/>
          </a:bodyPr>
          <a:lstStyle/>
          <a:p>
            <a:r>
              <a:rPr lang="en-IN" sz="6600" b="1" dirty="0">
                <a:solidFill>
                  <a:srgbClr val="FF0000"/>
                </a:solidFill>
                <a:latin typeface="Times New Roman" panose="02020603050405020304" pitchFamily="18" charset="0"/>
                <a:cs typeface="Times New Roman" panose="02020603050405020304" pitchFamily="18" charset="0"/>
              </a:rPr>
              <a:t>Topic 1.c</a:t>
            </a:r>
          </a:p>
          <a:p>
            <a:r>
              <a:rPr lang="en-IN" sz="6600" b="1" dirty="0">
                <a:solidFill>
                  <a:srgbClr val="FF0000"/>
                </a:solidFill>
                <a:latin typeface="Times New Roman" panose="02020603050405020304" pitchFamily="18" charset="0"/>
                <a:cs typeface="Times New Roman" panose="02020603050405020304" pitchFamily="18" charset="0"/>
              </a:rPr>
              <a:t>Paper – 1 </a:t>
            </a:r>
            <a:endParaRPr lang="en-US" sz="6600" b="1" dirty="0">
              <a:solidFill>
                <a:srgbClr val="FF0000"/>
              </a:solidFill>
              <a:latin typeface="Times New Roman" panose="02020603050405020304" pitchFamily="18" charset="0"/>
              <a:cs typeface="Times New Roman" panose="02020603050405020304"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fontScale="70000" lnSpcReduction="20000"/>
          </a:bodyPr>
          <a:lstStyle/>
          <a:p>
            <a:pPr algn="ctr">
              <a:buNone/>
            </a:pPr>
            <a:r>
              <a:rPr lang="en-IN" b="1" u="sng" dirty="0" err="1"/>
              <a:t>Gramsci</a:t>
            </a:r>
            <a:r>
              <a:rPr lang="en-IN" b="1" u="sng" dirty="0"/>
              <a:t> – Creation of Common Sense</a:t>
            </a:r>
            <a:endParaRPr lang="en-US" dirty="0"/>
          </a:p>
          <a:p>
            <a:pPr algn="ctr">
              <a:buNone/>
            </a:pPr>
            <a:endParaRPr lang="en-IN" dirty="0"/>
          </a:p>
          <a:p>
            <a:pPr algn="ctr">
              <a:buNone/>
            </a:pPr>
            <a:r>
              <a:rPr lang="en-IN" dirty="0"/>
              <a:t>Role of “common sense”, i.e. dominant ideas about society and about our place in it, in producing cultural hegemony</a:t>
            </a:r>
            <a:endParaRPr lang="en-US" dirty="0"/>
          </a:p>
          <a:p>
            <a:pPr algn="ctr">
              <a:buNone/>
            </a:pPr>
            <a:endParaRPr lang="en-IN" dirty="0"/>
          </a:p>
          <a:p>
            <a:pPr algn="ctr">
              <a:buNone/>
            </a:pPr>
            <a:r>
              <a:rPr lang="en-IN" dirty="0"/>
              <a:t>For example, the idea that one can succeed monetarily if one just tries hard enough, is a form of common sense that has flourished under capitalism, and that </a:t>
            </a:r>
            <a:r>
              <a:rPr lang="en-IN" b="1" dirty="0"/>
              <a:t>serves to justify the system</a:t>
            </a:r>
            <a:endParaRPr lang="en-US" b="1" dirty="0"/>
          </a:p>
          <a:p>
            <a:pPr algn="ctr">
              <a:buNone/>
            </a:pPr>
            <a:endParaRPr lang="en-US" dirty="0"/>
          </a:p>
          <a:p>
            <a:pPr algn="ctr">
              <a:buNone/>
            </a:pPr>
            <a:r>
              <a:rPr lang="en-IN" dirty="0"/>
              <a:t>For, if one believes that all it takes to succeed is hard work and dedication, then it follows that the system of capitalism and the social structure that is organized around it is just and valid</a:t>
            </a:r>
          </a:p>
          <a:p>
            <a:pPr algn="ctr">
              <a:buNone/>
            </a:pPr>
            <a:endParaRPr lang="en-US" dirty="0"/>
          </a:p>
          <a:p>
            <a:pPr algn="ctr">
              <a:buNone/>
            </a:pPr>
            <a:r>
              <a:rPr lang="en-IN" dirty="0"/>
              <a:t>It also follows that</a:t>
            </a:r>
            <a:r>
              <a:rPr lang="en-IN" b="1" dirty="0"/>
              <a:t> those </a:t>
            </a:r>
            <a:r>
              <a:rPr lang="en-IN" dirty="0"/>
              <a:t>who have</a:t>
            </a:r>
            <a:r>
              <a:rPr lang="en-IN" b="1" dirty="0"/>
              <a:t> succeeded economically </a:t>
            </a:r>
            <a:r>
              <a:rPr lang="en-IN" dirty="0"/>
              <a:t>have</a:t>
            </a:r>
            <a:r>
              <a:rPr lang="en-IN" b="1" dirty="0"/>
              <a:t> earned </a:t>
            </a:r>
            <a:r>
              <a:rPr lang="en-IN" dirty="0"/>
              <a:t>their</a:t>
            </a:r>
            <a:r>
              <a:rPr lang="en-IN" b="1" dirty="0"/>
              <a:t> wealth in a just and fair manner</a:t>
            </a:r>
            <a:r>
              <a:rPr lang="en-IN" dirty="0"/>
              <a:t>, and that those who struggle economically in turn have earned their disenfranchised state</a:t>
            </a:r>
          </a:p>
          <a:p>
            <a:pPr algn="ctr">
              <a:buNone/>
            </a:pPr>
            <a:endParaRPr lang="en-US" dirty="0"/>
          </a:p>
          <a:p>
            <a:pPr algn="ctr">
              <a:buNone/>
            </a:pPr>
            <a:r>
              <a:rPr lang="en-IN" dirty="0"/>
              <a:t>This form of common sense </a:t>
            </a:r>
            <a:r>
              <a:rPr lang="en-IN" b="1" dirty="0"/>
              <a:t>fosters the belief</a:t>
            </a:r>
            <a:r>
              <a:rPr lang="en-IN" dirty="0"/>
              <a:t> that </a:t>
            </a:r>
            <a:r>
              <a:rPr lang="en-IN" b="1" dirty="0"/>
              <a:t>success and social mobility</a:t>
            </a:r>
            <a:r>
              <a:rPr lang="en-IN" dirty="0"/>
              <a:t> are strictly the </a:t>
            </a:r>
            <a:r>
              <a:rPr lang="en-IN" b="1" dirty="0"/>
              <a:t>responsibility of the individual</a:t>
            </a:r>
            <a:r>
              <a:rPr lang="en-IN" dirty="0"/>
              <a:t>, and </a:t>
            </a:r>
            <a:r>
              <a:rPr lang="en-IN" b="1" dirty="0"/>
              <a:t>thus obscures</a:t>
            </a:r>
            <a:r>
              <a:rPr lang="en-IN" dirty="0"/>
              <a:t> the </a:t>
            </a:r>
            <a:r>
              <a:rPr lang="en-IN" b="1" dirty="0"/>
              <a:t>real class, racial, and gender inequalities</a:t>
            </a:r>
            <a:r>
              <a:rPr lang="en-IN" dirty="0"/>
              <a:t> that are built into the capitalist system</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b="1" u="sng" dirty="0"/>
              <a:t>Sociology and Common Sense</a:t>
            </a:r>
            <a:endParaRPr lang="en-US" dirty="0"/>
          </a:p>
        </p:txBody>
      </p:sp>
      <p:sp>
        <p:nvSpPr>
          <p:cNvPr id="3" name="Content Placeholder 2"/>
          <p:cNvSpPr>
            <a:spLocks noGrp="1"/>
          </p:cNvSpPr>
          <p:nvPr>
            <p:ph idx="1"/>
          </p:nvPr>
        </p:nvSpPr>
        <p:spPr/>
        <p:txBody>
          <a:bodyPr/>
          <a:lstStyle/>
          <a:p>
            <a:pPr algn="ctr">
              <a:buNone/>
            </a:pPr>
            <a:r>
              <a:rPr lang="en-IN" b="1" u="sng" dirty="0"/>
              <a:t>Need to ponder</a:t>
            </a:r>
            <a:endParaRPr lang="en-US" b="1" u="sng" dirty="0"/>
          </a:p>
          <a:p>
            <a:pPr algn="ctr">
              <a:buNone/>
            </a:pPr>
            <a:r>
              <a:rPr lang="en-IN" dirty="0"/>
              <a:t>If sociology is study of obvious or application of common sense? </a:t>
            </a:r>
          </a:p>
          <a:p>
            <a:pPr algn="ctr">
              <a:buNone/>
            </a:pPr>
            <a:endParaRPr lang="en-US" dirty="0"/>
          </a:p>
          <a:p>
            <a:pPr algn="ctr">
              <a:buNone/>
            </a:pPr>
            <a:r>
              <a:rPr lang="en-IN" dirty="0"/>
              <a:t>But common sense lacks validity and presents itself as a mere assertion</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b="1" u="sng" dirty="0"/>
              <a:t>Common Sense</a:t>
            </a:r>
            <a:endParaRPr lang="en-US" b="1" u="sng" dirty="0"/>
          </a:p>
        </p:txBody>
      </p:sp>
      <p:sp>
        <p:nvSpPr>
          <p:cNvPr id="3" name="Content Placeholder 2"/>
          <p:cNvSpPr>
            <a:spLocks noGrp="1"/>
          </p:cNvSpPr>
          <p:nvPr>
            <p:ph idx="1"/>
          </p:nvPr>
        </p:nvSpPr>
        <p:spPr/>
        <p:txBody>
          <a:bodyPr/>
          <a:lstStyle/>
          <a:p>
            <a:pPr algn="ctr">
              <a:buNone/>
            </a:pPr>
            <a:r>
              <a:rPr lang="en-IN" b="1" u="sng" dirty="0"/>
              <a:t>Weber</a:t>
            </a:r>
          </a:p>
          <a:p>
            <a:pPr algn="ctr">
              <a:buNone/>
            </a:pPr>
            <a:r>
              <a:rPr lang="en-IN" dirty="0"/>
              <a:t>Routine knowledge we have of our everyday world and activities</a:t>
            </a:r>
            <a:endParaRPr lang="en-US" dirty="0"/>
          </a:p>
          <a:p>
            <a:pPr algn="ctr">
              <a:buNone/>
            </a:pPr>
            <a:endParaRPr lang="en-IN" b="1" dirty="0"/>
          </a:p>
          <a:p>
            <a:pPr algn="ctr">
              <a:buNone/>
            </a:pPr>
            <a:r>
              <a:rPr lang="en-IN" b="1" u="sng" dirty="0"/>
              <a:t>Alfred </a:t>
            </a:r>
            <a:r>
              <a:rPr lang="en-IN" b="1" u="sng" dirty="0" err="1"/>
              <a:t>Schutz</a:t>
            </a:r>
            <a:endParaRPr lang="en-IN" b="1" u="sng" dirty="0"/>
          </a:p>
          <a:p>
            <a:pPr algn="ctr">
              <a:buNone/>
            </a:pPr>
            <a:r>
              <a:rPr lang="en-IN" dirty="0"/>
              <a:t>Organised, typified stocks of taken-for-granted knowledge</a:t>
            </a:r>
          </a:p>
          <a:p>
            <a:pPr algn="ctr">
              <a:buNone/>
            </a:pPr>
            <a:r>
              <a:rPr lang="en-IN" dirty="0"/>
              <a:t>And generally not questioned</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b="1" u="sng" dirty="0"/>
              <a:t>Point of Similarities</a:t>
            </a:r>
            <a:endParaRPr lang="en-US" u="sng" dirty="0"/>
          </a:p>
        </p:txBody>
      </p:sp>
      <p:sp>
        <p:nvSpPr>
          <p:cNvPr id="3" name="Content Placeholder 2"/>
          <p:cNvSpPr>
            <a:spLocks noGrp="1"/>
          </p:cNvSpPr>
          <p:nvPr>
            <p:ph idx="1"/>
          </p:nvPr>
        </p:nvSpPr>
        <p:spPr/>
        <p:txBody>
          <a:bodyPr/>
          <a:lstStyle/>
          <a:p>
            <a:pPr algn="ctr">
              <a:buNone/>
            </a:pPr>
            <a:r>
              <a:rPr lang="en-IN" dirty="0"/>
              <a:t>Sometimes </a:t>
            </a:r>
            <a:r>
              <a:rPr lang="en-IN" b="1" dirty="0"/>
              <a:t>folk wisdom is close to socio</a:t>
            </a:r>
            <a:r>
              <a:rPr lang="en-IN" dirty="0"/>
              <a:t> </a:t>
            </a:r>
            <a:endParaRPr lang="en-US" dirty="0"/>
          </a:p>
          <a:p>
            <a:pPr algn="ctr">
              <a:buNone/>
            </a:pPr>
            <a:r>
              <a:rPr lang="en-IN" dirty="0"/>
              <a:t>For ex give a person a bad name and it will be blamed for many things more</a:t>
            </a:r>
            <a:endParaRPr lang="en-US" dirty="0"/>
          </a:p>
          <a:p>
            <a:pPr algn="ctr">
              <a:buNone/>
            </a:pPr>
            <a:endParaRPr lang="en-IN" b="1" dirty="0"/>
          </a:p>
          <a:p>
            <a:pPr algn="ctr">
              <a:buNone/>
            </a:pPr>
            <a:r>
              <a:rPr lang="en-IN" b="1" u="sng" dirty="0"/>
              <a:t>Howard </a:t>
            </a:r>
            <a:r>
              <a:rPr lang="en-IN" b="1" u="sng" dirty="0" err="1"/>
              <a:t>Beckers</a:t>
            </a:r>
            <a:endParaRPr lang="en-IN" b="1" u="sng" dirty="0"/>
          </a:p>
          <a:p>
            <a:pPr algn="ctr">
              <a:buNone/>
            </a:pPr>
            <a:r>
              <a:rPr lang="en-IN" b="1" dirty="0"/>
              <a:t>Labelling theory</a:t>
            </a:r>
            <a:r>
              <a:rPr lang="en-IN" dirty="0"/>
              <a:t> of deviance</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ctr">
              <a:buNone/>
            </a:pPr>
            <a:r>
              <a:rPr lang="en-IN" b="1" dirty="0"/>
              <a:t>Common sense</a:t>
            </a:r>
            <a:r>
              <a:rPr lang="en-IN" dirty="0"/>
              <a:t> is often </a:t>
            </a:r>
            <a:r>
              <a:rPr lang="en-IN" b="1" dirty="0"/>
              <a:t>related to social relationships</a:t>
            </a:r>
            <a:r>
              <a:rPr lang="en-IN" dirty="0"/>
              <a:t>, social setting or </a:t>
            </a:r>
            <a:r>
              <a:rPr lang="en-IN" b="1" dirty="0"/>
              <a:t>institutions</a:t>
            </a:r>
            <a:r>
              <a:rPr lang="en-IN" dirty="0"/>
              <a:t> which fall under purview of sociology</a:t>
            </a:r>
          </a:p>
          <a:p>
            <a:pPr algn="ctr">
              <a:buNone/>
            </a:pPr>
            <a:endParaRPr lang="en-US" dirty="0"/>
          </a:p>
          <a:p>
            <a:pPr algn="ctr">
              <a:buNone/>
            </a:pPr>
            <a:r>
              <a:rPr lang="en-IN" dirty="0"/>
              <a:t>Common sense </a:t>
            </a:r>
            <a:r>
              <a:rPr lang="en-IN" b="1" dirty="0"/>
              <a:t>gives raw material</a:t>
            </a:r>
            <a:r>
              <a:rPr lang="en-IN" dirty="0"/>
              <a:t> for sociology</a:t>
            </a:r>
          </a:p>
          <a:p>
            <a:pPr algn="ctr">
              <a:buNone/>
            </a:pPr>
            <a:r>
              <a:rPr lang="en-IN" dirty="0"/>
              <a:t> </a:t>
            </a:r>
            <a:endParaRPr lang="en-US" dirty="0"/>
          </a:p>
          <a:p>
            <a:pPr algn="ctr">
              <a:buNone/>
            </a:pPr>
            <a:r>
              <a:rPr lang="en-IN" dirty="0"/>
              <a:t>Common sense can </a:t>
            </a:r>
            <a:r>
              <a:rPr lang="en-IN" b="1" dirty="0"/>
              <a:t>even be supportive of sociological</a:t>
            </a:r>
            <a:r>
              <a:rPr lang="en-IN" dirty="0"/>
              <a:t> theories</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b="1" u="sng" dirty="0"/>
              <a:t>Point of Differences</a:t>
            </a:r>
            <a:endParaRPr lang="en-US" u="sng" dirty="0"/>
          </a:p>
        </p:txBody>
      </p:sp>
      <p:sp>
        <p:nvSpPr>
          <p:cNvPr id="3" name="Content Placeholder 2"/>
          <p:cNvSpPr>
            <a:spLocks noGrp="1"/>
          </p:cNvSpPr>
          <p:nvPr>
            <p:ph idx="1"/>
          </p:nvPr>
        </p:nvSpPr>
        <p:spPr/>
        <p:txBody>
          <a:bodyPr>
            <a:normAutofit fontScale="55000" lnSpcReduction="20000"/>
          </a:bodyPr>
          <a:lstStyle/>
          <a:p>
            <a:pPr algn="ctr">
              <a:buNone/>
            </a:pPr>
            <a:r>
              <a:rPr lang="en-IN" dirty="0"/>
              <a:t>Common sense is </a:t>
            </a:r>
            <a:r>
              <a:rPr lang="en-IN" b="1" dirty="0"/>
              <a:t>status </a:t>
            </a:r>
            <a:r>
              <a:rPr lang="en-IN" b="1" dirty="0" err="1"/>
              <a:t>quoist</a:t>
            </a:r>
            <a:r>
              <a:rPr lang="en-IN" dirty="0"/>
              <a:t> but sociology </a:t>
            </a:r>
            <a:r>
              <a:rPr lang="en-IN" b="1" dirty="0"/>
              <a:t>professes active change</a:t>
            </a:r>
            <a:endParaRPr lang="en-IN" dirty="0"/>
          </a:p>
          <a:p>
            <a:pPr algn="ctr">
              <a:buNone/>
            </a:pPr>
            <a:r>
              <a:rPr lang="en-IN" dirty="0"/>
              <a:t>It even </a:t>
            </a:r>
            <a:r>
              <a:rPr lang="en-IN" b="1" dirty="0"/>
              <a:t>debates structure and agency intellectually</a:t>
            </a:r>
            <a:r>
              <a:rPr lang="en-IN" dirty="0"/>
              <a:t> </a:t>
            </a:r>
          </a:p>
          <a:p>
            <a:pPr algn="ctr">
              <a:buNone/>
            </a:pPr>
            <a:r>
              <a:rPr lang="en-IN" dirty="0"/>
              <a:t>(man-society dualism- man creates society or vice versa)</a:t>
            </a:r>
            <a:endParaRPr lang="en-US" dirty="0"/>
          </a:p>
          <a:p>
            <a:pPr algn="ctr">
              <a:buNone/>
            </a:pPr>
            <a:r>
              <a:rPr lang="en-IN" dirty="0"/>
              <a:t> </a:t>
            </a:r>
            <a:endParaRPr lang="en-US" dirty="0"/>
          </a:p>
          <a:p>
            <a:pPr algn="ctr">
              <a:buNone/>
            </a:pPr>
            <a:r>
              <a:rPr lang="en-IN" b="1" dirty="0"/>
              <a:t>Sociology</a:t>
            </a:r>
            <a:r>
              <a:rPr lang="en-IN" dirty="0"/>
              <a:t> is </a:t>
            </a:r>
            <a:r>
              <a:rPr lang="en-IN" b="1" dirty="0"/>
              <a:t>sceptic</a:t>
            </a:r>
            <a:r>
              <a:rPr lang="en-IN" dirty="0"/>
              <a:t> while common sense is enforced through tradition</a:t>
            </a:r>
            <a:endParaRPr lang="en-US" dirty="0"/>
          </a:p>
          <a:p>
            <a:pPr algn="ctr">
              <a:buNone/>
            </a:pPr>
            <a:r>
              <a:rPr lang="en-IN" b="1" dirty="0"/>
              <a:t>Peter Berger</a:t>
            </a:r>
            <a:r>
              <a:rPr lang="en-IN" dirty="0"/>
              <a:t>: </a:t>
            </a:r>
            <a:r>
              <a:rPr lang="en-IN" b="1" dirty="0"/>
              <a:t>“debunking” attitude</a:t>
            </a:r>
            <a:r>
              <a:rPr lang="en-IN" dirty="0"/>
              <a:t> towards world taken for granted. </a:t>
            </a:r>
            <a:endParaRPr lang="en-US" dirty="0"/>
          </a:p>
          <a:p>
            <a:pPr algn="ctr">
              <a:buNone/>
            </a:pPr>
            <a:r>
              <a:rPr lang="en-IN" b="1" dirty="0"/>
              <a:t>Irreverent attitude</a:t>
            </a:r>
            <a:r>
              <a:rPr lang="en-IN" dirty="0"/>
              <a:t> towards religion (Durkheim, Weber and Marx)</a:t>
            </a:r>
            <a:endParaRPr lang="en-US" dirty="0"/>
          </a:p>
          <a:p>
            <a:pPr algn="ctr">
              <a:buNone/>
            </a:pPr>
            <a:r>
              <a:rPr lang="en-IN" dirty="0"/>
              <a:t> </a:t>
            </a:r>
            <a:endParaRPr lang="en-US" dirty="0"/>
          </a:p>
          <a:p>
            <a:pPr algn="ctr">
              <a:buNone/>
            </a:pPr>
            <a:r>
              <a:rPr lang="en-IN" b="1" dirty="0"/>
              <a:t>Common sense</a:t>
            </a:r>
            <a:r>
              <a:rPr lang="en-IN" dirty="0"/>
              <a:t> explains many things </a:t>
            </a:r>
            <a:r>
              <a:rPr lang="en-IN" b="1" dirty="0"/>
              <a:t>irrationally</a:t>
            </a:r>
          </a:p>
          <a:p>
            <a:pPr algn="ctr">
              <a:buNone/>
            </a:pPr>
            <a:r>
              <a:rPr lang="en-IN" dirty="0"/>
              <a:t>For ex poverty is due to wish of god</a:t>
            </a:r>
            <a:endParaRPr lang="en-US" dirty="0"/>
          </a:p>
          <a:p>
            <a:pPr algn="ctr">
              <a:buNone/>
            </a:pPr>
            <a:endParaRPr lang="en-IN" dirty="0"/>
          </a:p>
          <a:p>
            <a:pPr algn="ctr">
              <a:buNone/>
            </a:pPr>
            <a:r>
              <a:rPr lang="en-IN" dirty="0"/>
              <a:t>Sociology is </a:t>
            </a:r>
            <a:r>
              <a:rPr lang="en-IN" b="1" dirty="0"/>
              <a:t>verified, self-correcting</a:t>
            </a:r>
            <a:r>
              <a:rPr lang="en-IN" dirty="0"/>
              <a:t> and academic discipline</a:t>
            </a:r>
            <a:endParaRPr lang="en-US" dirty="0"/>
          </a:p>
          <a:p>
            <a:pPr algn="ctr">
              <a:buNone/>
            </a:pPr>
            <a:endParaRPr lang="en-IN" b="1" dirty="0"/>
          </a:p>
          <a:p>
            <a:pPr algn="ctr">
              <a:buNone/>
            </a:pPr>
            <a:r>
              <a:rPr lang="en-IN" b="1" dirty="0"/>
              <a:t>Common sense </a:t>
            </a:r>
            <a:r>
              <a:rPr lang="en-IN" dirty="0"/>
              <a:t>is assumptive which sometimes is </a:t>
            </a:r>
            <a:r>
              <a:rPr lang="en-IN" b="1" dirty="0"/>
              <a:t>discontinuous/ paradoxical</a:t>
            </a:r>
            <a:r>
              <a:rPr lang="en-IN" dirty="0"/>
              <a:t> </a:t>
            </a:r>
          </a:p>
          <a:p>
            <a:pPr algn="ctr">
              <a:buNone/>
            </a:pPr>
            <a:r>
              <a:rPr lang="en-IN" dirty="0"/>
              <a:t>(for example opposite attracts as well as fight)</a:t>
            </a:r>
            <a:endParaRPr lang="en-US" dirty="0"/>
          </a:p>
          <a:p>
            <a:pPr algn="ctr">
              <a:buNone/>
            </a:pPr>
            <a:r>
              <a:rPr lang="en-IN" dirty="0"/>
              <a:t>Also, common sense not coherent across countries and eras.</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57166"/>
            <a:ext cx="8229600" cy="5768997"/>
          </a:xfrm>
        </p:spPr>
        <p:txBody>
          <a:bodyPr>
            <a:normAutofit lnSpcReduction="10000"/>
          </a:bodyPr>
          <a:lstStyle/>
          <a:p>
            <a:pPr algn="ctr">
              <a:buNone/>
            </a:pPr>
            <a:r>
              <a:rPr lang="en-IN" dirty="0"/>
              <a:t>Common sense has specific roles and duties assigned for genders, poor, tribal </a:t>
            </a:r>
          </a:p>
          <a:p>
            <a:pPr algn="ctr">
              <a:buNone/>
            </a:pPr>
            <a:r>
              <a:rPr lang="en-IN" dirty="0"/>
              <a:t>(</a:t>
            </a:r>
            <a:r>
              <a:rPr lang="en-IN" b="1" dirty="0"/>
              <a:t>stereotypes</a:t>
            </a:r>
            <a:r>
              <a:rPr lang="en-IN" dirty="0"/>
              <a:t>) </a:t>
            </a:r>
          </a:p>
          <a:p>
            <a:pPr algn="ctr">
              <a:buNone/>
            </a:pPr>
            <a:r>
              <a:rPr lang="en-IN" b="1" dirty="0"/>
              <a:t>Margaret mead</a:t>
            </a:r>
            <a:r>
              <a:rPr lang="en-IN" dirty="0"/>
              <a:t> study of </a:t>
            </a:r>
            <a:r>
              <a:rPr lang="en-IN" dirty="0" err="1"/>
              <a:t>tribals</a:t>
            </a:r>
            <a:r>
              <a:rPr lang="en-IN" dirty="0"/>
              <a:t> in </a:t>
            </a:r>
            <a:r>
              <a:rPr lang="en-IN" dirty="0" err="1"/>
              <a:t>papua</a:t>
            </a:r>
            <a:r>
              <a:rPr lang="en-IN" dirty="0"/>
              <a:t> new guinea region found certain gender role reversal contrary to common sense</a:t>
            </a:r>
            <a:endParaRPr lang="en-US" dirty="0"/>
          </a:p>
          <a:p>
            <a:pPr algn="ctr">
              <a:buNone/>
            </a:pPr>
            <a:r>
              <a:rPr lang="en-IN" dirty="0"/>
              <a:t> </a:t>
            </a:r>
            <a:endParaRPr lang="en-US" dirty="0"/>
          </a:p>
          <a:p>
            <a:pPr algn="ctr">
              <a:buNone/>
            </a:pPr>
            <a:r>
              <a:rPr lang="en-IN" dirty="0"/>
              <a:t>Common sense is highly </a:t>
            </a:r>
            <a:r>
              <a:rPr lang="en-IN" b="1" dirty="0"/>
              <a:t>value laden</a:t>
            </a:r>
            <a:endParaRPr lang="en-US" dirty="0"/>
          </a:p>
          <a:p>
            <a:pPr algn="ctr">
              <a:buNone/>
            </a:pPr>
            <a:r>
              <a:rPr lang="en-IN" dirty="0"/>
              <a:t>Sociology attempts to be </a:t>
            </a:r>
            <a:r>
              <a:rPr lang="en-IN" b="1" dirty="0"/>
              <a:t>objective and scientific</a:t>
            </a:r>
            <a:endParaRPr lang="en-US" dirty="0"/>
          </a:p>
          <a:p>
            <a:pPr algn="ctr">
              <a:buNone/>
            </a:pPr>
            <a:r>
              <a:rPr lang="en-IN" dirty="0"/>
              <a:t> </a:t>
            </a:r>
            <a:endParaRPr lang="en-US" dirty="0"/>
          </a:p>
          <a:p>
            <a:pPr algn="ctr">
              <a:buNone/>
            </a:pPr>
            <a:r>
              <a:rPr lang="en-IN" dirty="0"/>
              <a:t>Common sense </a:t>
            </a:r>
            <a:r>
              <a:rPr lang="en-IN" b="1" dirty="0"/>
              <a:t>lacks validity and reliability</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571480"/>
            <a:ext cx="9144000" cy="6000792"/>
          </a:xfrm>
        </p:spPr>
        <p:txBody>
          <a:bodyPr>
            <a:normAutofit lnSpcReduction="10000"/>
          </a:bodyPr>
          <a:lstStyle/>
          <a:p>
            <a:pPr algn="ctr">
              <a:buNone/>
            </a:pPr>
            <a:r>
              <a:rPr lang="en-IN" b="1" dirty="0"/>
              <a:t>Post modernist</a:t>
            </a:r>
            <a:r>
              <a:rPr lang="en-IN" dirty="0"/>
              <a:t> claim that </a:t>
            </a:r>
            <a:r>
              <a:rPr lang="en-IN" b="1" dirty="0"/>
              <a:t>sociology is not superior</a:t>
            </a:r>
            <a:r>
              <a:rPr lang="en-IN" dirty="0"/>
              <a:t> to common sense as there is </a:t>
            </a:r>
            <a:r>
              <a:rPr lang="en-IN" b="1" dirty="0"/>
              <a:t>nothing as eternal truth</a:t>
            </a:r>
            <a:r>
              <a:rPr lang="en-IN" dirty="0"/>
              <a:t> </a:t>
            </a:r>
            <a:endParaRPr lang="en-US" dirty="0"/>
          </a:p>
          <a:p>
            <a:pPr algn="ctr">
              <a:buNone/>
            </a:pPr>
            <a:endParaRPr lang="en-IN" b="1" dirty="0"/>
          </a:p>
          <a:p>
            <a:pPr algn="ctr">
              <a:buNone/>
            </a:pPr>
            <a:r>
              <a:rPr lang="en-IN" b="1" dirty="0"/>
              <a:t>Anthony </a:t>
            </a:r>
            <a:r>
              <a:rPr lang="en-IN" b="1" dirty="0" err="1"/>
              <a:t>Giddens</a:t>
            </a:r>
            <a:r>
              <a:rPr lang="en-IN" dirty="0"/>
              <a:t> has said that sociological investigation often becomes common sense</a:t>
            </a:r>
            <a:endParaRPr lang="en-US" dirty="0"/>
          </a:p>
          <a:p>
            <a:pPr algn="ctr">
              <a:buNone/>
            </a:pPr>
            <a:r>
              <a:rPr lang="en-IN" dirty="0"/>
              <a:t>For ex sociological investigation of marital breakups have made people believe that marriage is a risky business</a:t>
            </a:r>
          </a:p>
          <a:p>
            <a:pPr algn="ctr">
              <a:buNone/>
            </a:pPr>
            <a:endParaRPr lang="en-IN" dirty="0"/>
          </a:p>
          <a:p>
            <a:pPr algn="ctr">
              <a:buNone/>
            </a:pPr>
            <a:r>
              <a:rPr lang="en-IN" b="1" u="sng" dirty="0" err="1"/>
              <a:t>Phenomenonlogists</a:t>
            </a:r>
            <a:endParaRPr lang="en-IN" u="sng" dirty="0"/>
          </a:p>
          <a:p>
            <a:pPr algn="ctr">
              <a:buNone/>
            </a:pPr>
            <a:r>
              <a:rPr lang="en-IN" dirty="0"/>
              <a:t>attempting to </a:t>
            </a:r>
            <a:r>
              <a:rPr lang="en-IN" b="1" dirty="0"/>
              <a:t>study “what” people do</a:t>
            </a:r>
            <a:r>
              <a:rPr lang="en-IN" dirty="0"/>
              <a:t> and </a:t>
            </a:r>
            <a:r>
              <a:rPr lang="en-IN" b="1" dirty="0"/>
              <a:t>not “why” people do</a:t>
            </a:r>
            <a:r>
              <a:rPr lang="en-IN" dirty="0"/>
              <a:t> certain things</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28604"/>
            <a:ext cx="8229600" cy="5697559"/>
          </a:xfrm>
        </p:spPr>
        <p:txBody>
          <a:bodyPr>
            <a:normAutofit/>
          </a:bodyPr>
          <a:lstStyle/>
          <a:p>
            <a:pPr algn="ctr">
              <a:buNone/>
            </a:pPr>
            <a:r>
              <a:rPr lang="en-IN" b="1" u="sng" dirty="0"/>
              <a:t>Poverty</a:t>
            </a:r>
            <a:endParaRPr lang="en-US" b="1" u="sng" dirty="0"/>
          </a:p>
          <a:p>
            <a:pPr algn="ctr">
              <a:buNone/>
            </a:pPr>
            <a:endParaRPr lang="en-IN" b="1" u="sng" dirty="0"/>
          </a:p>
          <a:p>
            <a:pPr algn="ctr">
              <a:buNone/>
            </a:pPr>
            <a:r>
              <a:rPr lang="en-IN" b="1" u="sng" dirty="0"/>
              <a:t>Common Sense</a:t>
            </a:r>
          </a:p>
          <a:p>
            <a:pPr algn="ctr">
              <a:buNone/>
            </a:pPr>
            <a:r>
              <a:rPr lang="en-IN" dirty="0"/>
              <a:t>problem families, low intelligence</a:t>
            </a:r>
            <a:endParaRPr lang="en-US" dirty="0"/>
          </a:p>
          <a:p>
            <a:pPr algn="ctr">
              <a:buNone/>
            </a:pPr>
            <a:endParaRPr lang="en-IN" dirty="0"/>
          </a:p>
          <a:p>
            <a:pPr algn="ctr">
              <a:buNone/>
            </a:pPr>
            <a:r>
              <a:rPr lang="en-IN" b="1" u="sng" dirty="0"/>
              <a:t>Sociology</a:t>
            </a:r>
          </a:p>
          <a:p>
            <a:pPr algn="ctr">
              <a:buNone/>
            </a:pPr>
            <a:r>
              <a:rPr lang="en-IN" dirty="0"/>
              <a:t>Structure of inequality in society, chronic irregularity of wages</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124</TotalTime>
  <Words>464</Words>
  <Application>Microsoft Office PowerPoint</Application>
  <PresentationFormat>On-screen Show (4:3)</PresentationFormat>
  <Paragraphs>76</Paragraphs>
  <Slides>11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Agency FB</vt:lpstr>
      <vt:lpstr>Arial</vt:lpstr>
      <vt:lpstr>Calibri</vt:lpstr>
      <vt:lpstr>Times New Roman</vt:lpstr>
      <vt:lpstr>Office Theme</vt:lpstr>
      <vt:lpstr>SOICOLOGY AND COMMON SENSE</vt:lpstr>
      <vt:lpstr>Sociology and Common Sense</vt:lpstr>
      <vt:lpstr>Common Sense</vt:lpstr>
      <vt:lpstr>Point of Similarities</vt:lpstr>
      <vt:lpstr>PowerPoint Presentation</vt:lpstr>
      <vt:lpstr>Point of Differences</vt:lpstr>
      <vt:lpstr>PowerPoint Presentation</vt:lpstr>
      <vt:lpstr>PowerPoint Presentation</vt:lpstr>
      <vt:lpstr>PowerPoint Presentation</vt:lpstr>
      <vt:lpstr>PowerPoint Presentation</vt:lpstr>
      <vt:lpstr>PowerPoint Presentation</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HP</dc:creator>
  <cp:lastModifiedBy>HP</cp:lastModifiedBy>
  <cp:revision>11</cp:revision>
  <dcterms:created xsi:type="dcterms:W3CDTF">2017-11-20T14:05:32Z</dcterms:created>
  <dcterms:modified xsi:type="dcterms:W3CDTF">2017-11-20T16:12:13Z</dcterms:modified>
</cp:coreProperties>
</file>